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8"/>
  </p:notesMasterIdLst>
  <p:sldIdLst>
    <p:sldId id="270" r:id="rId6"/>
    <p:sldId id="262" r:id="rId7"/>
  </p:sldIdLst>
  <p:sldSz cx="18288000" cy="10287000"/>
  <p:notesSz cx="6858000" cy="9144000"/>
  <p:embeddedFontLst>
    <p:embeddedFont>
      <p:font typeface="Finger Paint" panose="020B0604020202020204" charset="0"/>
      <p:regular r:id="rId9"/>
    </p:embeddedFont>
    <p:embeddedFont>
      <p:font typeface="Inter" panose="020B0604020202020204" charset="0"/>
      <p:regular r:id="rId10"/>
    </p:embeddedFont>
    <p:embeddedFont>
      <p:font typeface="One Little Font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DD265E-DC57-2D8B-59CF-241ACF89005B}" v="1" dt="2025-10-19T16:28:42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customXml" Target="../customXml/item4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a Abernethy" userId="S::oabernethy@tbp.timat.org.uk::f836eb56-b804-4c50-8cf3-afd655b13c4d" providerId="AD" clId="Web-{97DD265E-DC57-2D8B-59CF-241ACF89005B}"/>
    <pc:docChg chg="modSld">
      <pc:chgData name="Olivia Abernethy" userId="S::oabernethy@tbp.timat.org.uk::f836eb56-b804-4c50-8cf3-afd655b13c4d" providerId="AD" clId="Web-{97DD265E-DC57-2D8B-59CF-241ACF89005B}" dt="2025-10-19T16:28:42.662" v="0" actId="1076"/>
      <pc:docMkLst>
        <pc:docMk/>
      </pc:docMkLst>
      <pc:sldChg chg="modSp">
        <pc:chgData name="Olivia Abernethy" userId="S::oabernethy@tbp.timat.org.uk::f836eb56-b804-4c50-8cf3-afd655b13c4d" providerId="AD" clId="Web-{97DD265E-DC57-2D8B-59CF-241ACF89005B}" dt="2025-10-19T16:28:42.662" v="0" actId="1076"/>
        <pc:sldMkLst>
          <pc:docMk/>
          <pc:sldMk cId="1660727478" sldId="262"/>
        </pc:sldMkLst>
        <pc:picChg chg="mod">
          <ac:chgData name="Olivia Abernethy" userId="S::oabernethy@tbp.timat.org.uk::f836eb56-b804-4c50-8cf3-afd655b13c4d" providerId="AD" clId="Web-{97DD265E-DC57-2D8B-59CF-241ACF89005B}" dt="2025-10-19T16:28:42.662" v="0" actId="1076"/>
          <ac:picMkLst>
            <pc:docMk/>
            <pc:sldMk cId="1660727478" sldId="262"/>
            <ac:picMk id="5" creationId="{4474E6AE-B33B-8B34-D490-3ECDCE50046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4FAA9-BD48-4787-A64C-5068CBD1AA29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28B2A-EA3A-4C37-9D0B-3F125CBC7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55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28B2A-EA3A-4C37-9D0B-3F125CBC7C0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48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svg"/><Relationship Id="rId19" Type="http://schemas.openxmlformats.org/officeDocument/2006/relationships/image" Target="../media/image17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309227"/>
            <a:ext cx="18288000" cy="2286000"/>
          </a:xfrm>
          <a:custGeom>
            <a:avLst/>
            <a:gdLst/>
            <a:ahLst/>
            <a:cxnLst/>
            <a:rect l="l" t="t" r="r" b="b"/>
            <a:pathLst>
              <a:path w="18288000" h="2286000">
                <a:moveTo>
                  <a:pt x="0" y="0"/>
                </a:moveTo>
                <a:lnTo>
                  <a:pt x="18288000" y="0"/>
                </a:lnTo>
                <a:lnTo>
                  <a:pt x="18288000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806875" y="3756465"/>
            <a:ext cx="1623410" cy="2038820"/>
          </a:xfrm>
          <a:custGeom>
            <a:avLst/>
            <a:gdLst/>
            <a:ahLst/>
            <a:cxnLst/>
            <a:rect l="l" t="t" r="r" b="b"/>
            <a:pathLst>
              <a:path w="1623410" h="2038820">
                <a:moveTo>
                  <a:pt x="0" y="0"/>
                </a:moveTo>
                <a:lnTo>
                  <a:pt x="1623410" y="0"/>
                </a:lnTo>
                <a:lnTo>
                  <a:pt x="1623410" y="2038820"/>
                </a:lnTo>
                <a:lnTo>
                  <a:pt x="0" y="20388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6910031" y="3756465"/>
            <a:ext cx="1623410" cy="2038820"/>
          </a:xfrm>
          <a:custGeom>
            <a:avLst/>
            <a:gdLst/>
            <a:ahLst/>
            <a:cxnLst/>
            <a:rect l="l" t="t" r="r" b="b"/>
            <a:pathLst>
              <a:path w="1623410" h="2038820">
                <a:moveTo>
                  <a:pt x="0" y="0"/>
                </a:moveTo>
                <a:lnTo>
                  <a:pt x="1623410" y="0"/>
                </a:lnTo>
                <a:lnTo>
                  <a:pt x="1623410" y="2038820"/>
                </a:lnTo>
                <a:lnTo>
                  <a:pt x="0" y="20388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2203890" y="3864587"/>
            <a:ext cx="1623410" cy="2038820"/>
          </a:xfrm>
          <a:custGeom>
            <a:avLst/>
            <a:gdLst/>
            <a:ahLst/>
            <a:cxnLst/>
            <a:rect l="l" t="t" r="r" b="b"/>
            <a:pathLst>
              <a:path w="1623410" h="2038820">
                <a:moveTo>
                  <a:pt x="0" y="0"/>
                </a:moveTo>
                <a:lnTo>
                  <a:pt x="1623410" y="0"/>
                </a:lnTo>
                <a:lnTo>
                  <a:pt x="1623410" y="2038820"/>
                </a:lnTo>
                <a:lnTo>
                  <a:pt x="0" y="20388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-10800000">
            <a:off x="4358453" y="5156561"/>
            <a:ext cx="1623410" cy="2038820"/>
          </a:xfrm>
          <a:custGeom>
            <a:avLst/>
            <a:gdLst/>
            <a:ahLst/>
            <a:cxnLst/>
            <a:rect l="l" t="t" r="r" b="b"/>
            <a:pathLst>
              <a:path w="1623410" h="2038820">
                <a:moveTo>
                  <a:pt x="0" y="0"/>
                </a:moveTo>
                <a:lnTo>
                  <a:pt x="1623410" y="0"/>
                </a:lnTo>
                <a:lnTo>
                  <a:pt x="1623410" y="2038820"/>
                </a:lnTo>
                <a:lnTo>
                  <a:pt x="0" y="20388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10800000">
            <a:off x="9541514" y="5156561"/>
            <a:ext cx="1623410" cy="2038820"/>
          </a:xfrm>
          <a:custGeom>
            <a:avLst/>
            <a:gdLst/>
            <a:ahLst/>
            <a:cxnLst/>
            <a:rect l="l" t="t" r="r" b="b"/>
            <a:pathLst>
              <a:path w="1623410" h="2038820">
                <a:moveTo>
                  <a:pt x="0" y="0"/>
                </a:moveTo>
                <a:lnTo>
                  <a:pt x="1623411" y="0"/>
                </a:lnTo>
                <a:lnTo>
                  <a:pt x="1623411" y="2038820"/>
                </a:lnTo>
                <a:lnTo>
                  <a:pt x="0" y="20388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10800000">
            <a:off x="14720333" y="5156561"/>
            <a:ext cx="1623410" cy="2038820"/>
          </a:xfrm>
          <a:custGeom>
            <a:avLst/>
            <a:gdLst/>
            <a:ahLst/>
            <a:cxnLst/>
            <a:rect l="l" t="t" r="r" b="b"/>
            <a:pathLst>
              <a:path w="1623410" h="2038820">
                <a:moveTo>
                  <a:pt x="0" y="0"/>
                </a:moveTo>
                <a:lnTo>
                  <a:pt x="1623411" y="0"/>
                </a:lnTo>
                <a:lnTo>
                  <a:pt x="1623411" y="2038820"/>
                </a:lnTo>
                <a:lnTo>
                  <a:pt x="0" y="20388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7136044" y="558449"/>
            <a:ext cx="1125650" cy="1346291"/>
          </a:xfrm>
          <a:custGeom>
            <a:avLst/>
            <a:gdLst/>
            <a:ahLst/>
            <a:cxnLst/>
            <a:rect l="l" t="t" r="r" b="b"/>
            <a:pathLst>
              <a:path w="2954725" h="2999721">
                <a:moveTo>
                  <a:pt x="0" y="0"/>
                </a:moveTo>
                <a:lnTo>
                  <a:pt x="2954725" y="0"/>
                </a:lnTo>
                <a:lnTo>
                  <a:pt x="2954725" y="2999721"/>
                </a:lnTo>
                <a:lnTo>
                  <a:pt x="0" y="29997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3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42479" r="-6775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1497183" y="9254091"/>
            <a:ext cx="2043932" cy="1032910"/>
          </a:xfrm>
          <a:custGeom>
            <a:avLst/>
            <a:gdLst/>
            <a:ahLst/>
            <a:cxnLst/>
            <a:rect l="l" t="t" r="r" b="b"/>
            <a:pathLst>
              <a:path w="2213778" h="2150132">
                <a:moveTo>
                  <a:pt x="0" y="0"/>
                </a:moveTo>
                <a:lnTo>
                  <a:pt x="2213778" y="0"/>
                </a:lnTo>
                <a:lnTo>
                  <a:pt x="2213778" y="2150132"/>
                </a:lnTo>
                <a:lnTo>
                  <a:pt x="0" y="21501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3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b="-6640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6015167" y="-13728"/>
            <a:ext cx="1683702" cy="1157245"/>
          </a:xfrm>
          <a:custGeom>
            <a:avLst/>
            <a:gdLst/>
            <a:ahLst/>
            <a:cxnLst/>
            <a:rect l="l" t="t" r="r" b="b"/>
            <a:pathLst>
              <a:path w="2501421" h="2426378">
                <a:moveTo>
                  <a:pt x="0" y="0"/>
                </a:moveTo>
                <a:lnTo>
                  <a:pt x="2501420" y="0"/>
                </a:lnTo>
                <a:lnTo>
                  <a:pt x="2501420" y="2426378"/>
                </a:lnTo>
                <a:lnTo>
                  <a:pt x="0" y="242637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30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34072" b="-1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2" name="Group 12"/>
          <p:cNvGrpSpPr/>
          <p:nvPr/>
        </p:nvGrpSpPr>
        <p:grpSpPr>
          <a:xfrm>
            <a:off x="-34764" y="8745533"/>
            <a:ext cx="1815590" cy="154146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82959">
                <a:alpha val="2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4606368" y="5619410"/>
            <a:ext cx="1127581" cy="1247669"/>
          </a:xfrm>
          <a:custGeom>
            <a:avLst/>
            <a:gdLst/>
            <a:ahLst/>
            <a:cxnLst/>
            <a:rect l="l" t="t" r="r" b="b"/>
            <a:pathLst>
              <a:path w="1127581" h="1247669">
                <a:moveTo>
                  <a:pt x="0" y="0"/>
                </a:moveTo>
                <a:lnTo>
                  <a:pt x="1127580" y="0"/>
                </a:lnTo>
                <a:lnTo>
                  <a:pt x="1127580" y="1247669"/>
                </a:lnTo>
                <a:lnTo>
                  <a:pt x="0" y="124766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6906793" y="3909641"/>
            <a:ext cx="1625071" cy="1444282"/>
          </a:xfrm>
          <a:custGeom>
            <a:avLst/>
            <a:gdLst/>
            <a:ahLst/>
            <a:cxnLst/>
            <a:rect l="l" t="t" r="r" b="b"/>
            <a:pathLst>
              <a:path w="1625071" h="1444282">
                <a:moveTo>
                  <a:pt x="0" y="0"/>
                </a:moveTo>
                <a:lnTo>
                  <a:pt x="1625071" y="0"/>
                </a:lnTo>
                <a:lnTo>
                  <a:pt x="1625071" y="1444282"/>
                </a:lnTo>
                <a:lnTo>
                  <a:pt x="0" y="144428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12455217" y="4062146"/>
            <a:ext cx="1120756" cy="1139269"/>
          </a:xfrm>
          <a:custGeom>
            <a:avLst/>
            <a:gdLst/>
            <a:ahLst/>
            <a:cxnLst/>
            <a:rect l="l" t="t" r="r" b="b"/>
            <a:pathLst>
              <a:path w="1120756" h="1139269">
                <a:moveTo>
                  <a:pt x="0" y="0"/>
                </a:moveTo>
                <a:lnTo>
                  <a:pt x="1120756" y="0"/>
                </a:lnTo>
                <a:lnTo>
                  <a:pt x="1120756" y="1139269"/>
                </a:lnTo>
                <a:lnTo>
                  <a:pt x="0" y="113926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9789432" y="5452227"/>
            <a:ext cx="1165675" cy="1536310"/>
          </a:xfrm>
          <a:custGeom>
            <a:avLst/>
            <a:gdLst/>
            <a:ahLst/>
            <a:cxnLst/>
            <a:rect l="l" t="t" r="r" b="b"/>
            <a:pathLst>
              <a:path w="1165675" h="1536310">
                <a:moveTo>
                  <a:pt x="0" y="0"/>
                </a:moveTo>
                <a:lnTo>
                  <a:pt x="1165675" y="0"/>
                </a:lnTo>
                <a:lnTo>
                  <a:pt x="1165675" y="1536310"/>
                </a:lnTo>
                <a:lnTo>
                  <a:pt x="0" y="153631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14560771" y="5619410"/>
            <a:ext cx="1942535" cy="1201943"/>
          </a:xfrm>
          <a:custGeom>
            <a:avLst/>
            <a:gdLst/>
            <a:ahLst/>
            <a:cxnLst/>
            <a:rect l="l" t="t" r="r" b="b"/>
            <a:pathLst>
              <a:path w="1942535" h="1201943">
                <a:moveTo>
                  <a:pt x="0" y="0"/>
                </a:moveTo>
                <a:lnTo>
                  <a:pt x="1942535" y="0"/>
                </a:lnTo>
                <a:lnTo>
                  <a:pt x="1942535" y="1201944"/>
                </a:lnTo>
                <a:lnTo>
                  <a:pt x="0" y="120194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1654355" y="4028633"/>
            <a:ext cx="1775930" cy="1172114"/>
          </a:xfrm>
          <a:custGeom>
            <a:avLst/>
            <a:gdLst/>
            <a:ahLst/>
            <a:cxnLst/>
            <a:rect l="l" t="t" r="r" b="b"/>
            <a:pathLst>
              <a:path w="1775930" h="1172114">
                <a:moveTo>
                  <a:pt x="0" y="0"/>
                </a:moveTo>
                <a:lnTo>
                  <a:pt x="1775930" y="0"/>
                </a:lnTo>
                <a:lnTo>
                  <a:pt x="1775930" y="1172114"/>
                </a:lnTo>
                <a:lnTo>
                  <a:pt x="0" y="117211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TextBox 22"/>
          <p:cNvSpPr txBox="1"/>
          <p:nvPr/>
        </p:nvSpPr>
        <p:spPr>
          <a:xfrm>
            <a:off x="2004753" y="1502214"/>
            <a:ext cx="1227653" cy="587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u="sng">
                <a:solidFill>
                  <a:srgbClr val="282959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English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113717" y="1370889"/>
            <a:ext cx="1211223" cy="587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u="sng" err="1">
                <a:solidFill>
                  <a:srgbClr val="282959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Maths</a:t>
            </a:r>
            <a:endParaRPr lang="en-US" sz="3499" u="sng">
              <a:solidFill>
                <a:srgbClr val="282959"/>
              </a:solidFill>
              <a:latin typeface="One Little Font Bold"/>
              <a:ea typeface="One Little Font Bold"/>
              <a:cs typeface="One Little Font Bold"/>
              <a:sym typeface="One Little Font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2653939" y="1317137"/>
            <a:ext cx="2480516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50" u="sng">
                <a:solidFill>
                  <a:srgbClr val="282959"/>
                </a:solidFill>
                <a:latin typeface="One Little Font Bold"/>
                <a:sym typeface="One Little Font Bold"/>
              </a:rPr>
              <a:t>History</a:t>
            </a:r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4279868" y="7213470"/>
            <a:ext cx="1780580" cy="587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282959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Key Dates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144000" y="7213470"/>
            <a:ext cx="2622947" cy="587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u="sng">
                <a:solidFill>
                  <a:srgbClr val="282959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Home Learning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134455" y="7192970"/>
            <a:ext cx="795165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u="sng">
                <a:solidFill>
                  <a:srgbClr val="282959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PE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353284" y="64906"/>
            <a:ext cx="9657684" cy="865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6"/>
              </a:lnSpc>
              <a:spcBef>
                <a:spcPct val="0"/>
              </a:spcBef>
            </a:pPr>
            <a:r>
              <a:rPr lang="en-US" sz="4997" u="sng">
                <a:solidFill>
                  <a:srgbClr val="282959"/>
                </a:solidFill>
                <a:latin typeface="Finger Paint"/>
                <a:ea typeface="Finger Paint"/>
                <a:cs typeface="Finger Paint"/>
                <a:sym typeface="Finger Paint"/>
              </a:rPr>
              <a:t>Year 3: Term 1 Snapshot</a:t>
            </a:r>
          </a:p>
        </p:txBody>
      </p:sp>
      <p:sp>
        <p:nvSpPr>
          <p:cNvPr id="30" name="Freeform 30"/>
          <p:cNvSpPr/>
          <p:nvPr/>
        </p:nvSpPr>
        <p:spPr>
          <a:xfrm rot="2023604">
            <a:off x="76504" y="8568108"/>
            <a:ext cx="1986929" cy="1539904"/>
          </a:xfrm>
          <a:custGeom>
            <a:avLst/>
            <a:gdLst/>
            <a:ahLst/>
            <a:cxnLst/>
            <a:rect l="l" t="t" r="r" b="b"/>
            <a:pathLst>
              <a:path w="2954725" h="2999721">
                <a:moveTo>
                  <a:pt x="0" y="0"/>
                </a:moveTo>
                <a:lnTo>
                  <a:pt x="2954725" y="0"/>
                </a:lnTo>
                <a:lnTo>
                  <a:pt x="2954725" y="2999721"/>
                </a:lnTo>
                <a:lnTo>
                  <a:pt x="0" y="29997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3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876EB5-6736-494A-D215-3A6EA5E0018F}"/>
              </a:ext>
            </a:extLst>
          </p:cNvPr>
          <p:cNvSpPr txBox="1"/>
          <p:nvPr/>
        </p:nvSpPr>
        <p:spPr>
          <a:xfrm>
            <a:off x="13317794" y="7679616"/>
            <a:ext cx="478666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/>
                <a:cs typeface="Calibri"/>
              </a:rPr>
              <a:t>PE Lessons will be on a </a:t>
            </a:r>
            <a:r>
              <a:rPr lang="en-US" sz="2400" b="1">
                <a:solidFill>
                  <a:srgbClr val="002060"/>
                </a:solidFill>
                <a:latin typeface="Calibri"/>
                <a:cs typeface="Calibri"/>
              </a:rPr>
              <a:t>Monday </a:t>
            </a:r>
            <a:r>
              <a:rPr lang="en-US" sz="2400">
                <a:solidFill>
                  <a:srgbClr val="002060"/>
                </a:solidFill>
                <a:latin typeface="Calibri"/>
                <a:cs typeface="Calibri"/>
              </a:rPr>
              <a:t>for Year </a:t>
            </a:r>
            <a:r>
              <a:rPr lang="en-US" sz="2400" dirty="0">
                <a:solidFill>
                  <a:srgbClr val="002060"/>
                </a:solidFill>
                <a:latin typeface="Calibri"/>
                <a:cs typeface="Calibri"/>
              </a:rPr>
              <a:t>3.</a:t>
            </a:r>
            <a:endParaRPr lang="en-US" sz="2400">
              <a:solidFill>
                <a:srgbClr val="002060"/>
              </a:solidFill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Calibri"/>
                <a:cs typeface="Calibri"/>
              </a:rPr>
              <a:t>Please make sure your child is wearing School PE Kit.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22961B-5143-8D11-BADE-E3A05CFB4692}"/>
              </a:ext>
            </a:extLst>
          </p:cNvPr>
          <p:cNvSpPr txBox="1"/>
          <p:nvPr/>
        </p:nvSpPr>
        <p:spPr>
          <a:xfrm>
            <a:off x="439870" y="2308326"/>
            <a:ext cx="563444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Calibri"/>
                <a:cs typeface="Calibri"/>
              </a:rPr>
              <a:t>Gorilla</a:t>
            </a:r>
            <a:endParaRPr lang="en-US">
              <a:solidFill>
                <a:srgbClr val="00206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Calibri"/>
                <a:cs typeface="Calibri"/>
              </a:rPr>
              <a:t>George’s Marvelous Medicine</a:t>
            </a:r>
            <a:endParaRPr lang="en-US" sz="2400">
              <a:latin typeface="Calibri"/>
              <a:cs typeface="Calibri"/>
            </a:endParaRPr>
          </a:p>
          <a:p>
            <a:endParaRPr lang="en-US">
              <a:latin typeface="One Little Font Bold"/>
              <a:cs typeface="Calibri"/>
            </a:endParaRPr>
          </a:p>
          <a:p>
            <a:endParaRPr lang="en-US">
              <a:latin typeface="One Little Font Bold"/>
              <a:cs typeface="Calibri"/>
            </a:endParaRPr>
          </a:p>
          <a:p>
            <a:endParaRPr lang="en-US">
              <a:latin typeface="One Little Font Bold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925A81-5946-2345-5C19-FD4899CC4DFF}"/>
              </a:ext>
            </a:extLst>
          </p:cNvPr>
          <p:cNvSpPr txBox="1"/>
          <p:nvPr/>
        </p:nvSpPr>
        <p:spPr>
          <a:xfrm>
            <a:off x="6060448" y="2290803"/>
            <a:ext cx="563444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Calibri"/>
                <a:cs typeface="Calibri"/>
              </a:rPr>
              <a:t>Place value within 1,000</a:t>
            </a:r>
            <a:endParaRPr lang="en-US">
              <a:solidFill>
                <a:srgbClr val="002060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Calibri"/>
                <a:cs typeface="Calibri"/>
              </a:rPr>
              <a:t>Addition and Subtraction</a:t>
            </a:r>
            <a:endParaRPr lang="en-US">
              <a:latin typeface="One Little Font Bold"/>
              <a:cs typeface="Calibri"/>
            </a:endParaRPr>
          </a:p>
          <a:p>
            <a:endParaRPr lang="en-US">
              <a:latin typeface="One Little Font Bold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3F98FC-2320-C818-CAA1-8AED3C1BFC4A}"/>
              </a:ext>
            </a:extLst>
          </p:cNvPr>
          <p:cNvSpPr txBox="1"/>
          <p:nvPr/>
        </p:nvSpPr>
        <p:spPr>
          <a:xfrm>
            <a:off x="1951039" y="7679616"/>
            <a:ext cx="468200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2060"/>
                </a:solidFill>
                <a:latin typeface="Calibri"/>
                <a:cs typeface="Calibri"/>
              </a:rPr>
              <a:t>Tuesday 2</a:t>
            </a:r>
            <a:r>
              <a:rPr lang="en-US" sz="2400" b="1" baseline="30000">
                <a:solidFill>
                  <a:srgbClr val="002060"/>
                </a:solidFill>
                <a:latin typeface="Calibri"/>
                <a:cs typeface="Calibri"/>
              </a:rPr>
              <a:t>nd</a:t>
            </a:r>
            <a:r>
              <a:rPr lang="en-US" sz="24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alibri"/>
                <a:cs typeface="Calibri"/>
              </a:rPr>
              <a:t>September: </a:t>
            </a:r>
            <a:br>
              <a:rPr lang="en-US" sz="2400" b="1" dirty="0">
                <a:solidFill>
                  <a:srgbClr val="002060"/>
                </a:solidFill>
                <a:latin typeface="Calibri"/>
                <a:cs typeface="Calibri"/>
              </a:rPr>
            </a:br>
            <a:r>
              <a:rPr lang="en-US" sz="2400" dirty="0">
                <a:solidFill>
                  <a:srgbClr val="002060"/>
                </a:solidFill>
                <a:latin typeface="Calibri"/>
                <a:cs typeface="Calibri"/>
              </a:rPr>
              <a:t>First Day of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/>
                <a:cs typeface="Calibri"/>
              </a:rPr>
              <a:t>Thursday 18</a:t>
            </a:r>
            <a:r>
              <a:rPr lang="en-US" sz="2400" b="1" baseline="30000" dirty="0">
                <a:solidFill>
                  <a:srgbClr val="002060"/>
                </a:solidFill>
                <a:latin typeface="Calibri"/>
                <a:cs typeface="Calibri"/>
              </a:rPr>
              <a:t>th</a:t>
            </a:r>
            <a:r>
              <a:rPr lang="en-US" sz="2400" b="1" dirty="0">
                <a:solidFill>
                  <a:srgbClr val="002060"/>
                </a:solidFill>
                <a:latin typeface="Calibri"/>
                <a:cs typeface="Calibri"/>
              </a:rPr>
              <a:t> September:</a:t>
            </a:r>
            <a:r>
              <a:rPr lang="en-US" sz="2400" dirty="0">
                <a:solidFill>
                  <a:srgbClr val="002060"/>
                </a:solidFill>
                <a:latin typeface="Calibri"/>
                <a:cs typeface="Calibri"/>
              </a:rPr>
              <a:t> School photos</a:t>
            </a:r>
            <a:endParaRPr lang="en-US" sz="2400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/>
                <a:cs typeface="Calibri"/>
              </a:rPr>
              <a:t>w/c 22nd September (TBC):</a:t>
            </a:r>
            <a:endParaRPr lang="en-US" sz="24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365125" indent="-365125"/>
            <a:r>
              <a:rPr lang="en-US" sz="2400" dirty="0">
                <a:solidFill>
                  <a:srgbClr val="002060"/>
                </a:solidFill>
                <a:latin typeface="Calibri"/>
                <a:cs typeface="Calibri"/>
              </a:rPr>
              <a:t>     Visit to South Devon Railway</a:t>
            </a:r>
            <a:endParaRPr lang="en-US" sz="2400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CBF12A-B8CA-7F28-B629-C57593E46367}"/>
              </a:ext>
            </a:extLst>
          </p:cNvPr>
          <p:cNvSpPr txBox="1"/>
          <p:nvPr/>
        </p:nvSpPr>
        <p:spPr>
          <a:xfrm>
            <a:off x="6856368" y="7679616"/>
            <a:ext cx="646142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/>
                <a:cs typeface="Calibri"/>
              </a:rPr>
              <a:t>Reading as much as possible.</a:t>
            </a:r>
            <a:endParaRPr lang="en-US" sz="2400" dirty="0">
              <a:solidFill>
                <a:srgbClr val="002060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>
                <a:solidFill>
                  <a:srgbClr val="002060"/>
                </a:solidFill>
                <a:latin typeface="Calibri"/>
                <a:cs typeface="Calibri"/>
              </a:rPr>
              <a:t>Practising</a:t>
            </a:r>
            <a:r>
              <a:rPr lang="en-US" sz="2400" dirty="0">
                <a:solidFill>
                  <a:srgbClr val="002060"/>
                </a:solidFill>
                <a:latin typeface="Calibri"/>
                <a:cs typeface="Calibri"/>
              </a:rPr>
              <a:t> weekly spellings.</a:t>
            </a:r>
            <a:endParaRPr lang="en-US" sz="2400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/>
                <a:cs typeface="Calibri"/>
              </a:rPr>
              <a:t>Completing a creative task from the Home Learning Menu.</a:t>
            </a:r>
            <a:endParaRPr lang="en-US" sz="2400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877E28-ED10-5151-8BD8-F93352DC882A}"/>
              </a:ext>
            </a:extLst>
          </p:cNvPr>
          <p:cNvSpPr txBox="1"/>
          <p:nvPr/>
        </p:nvSpPr>
        <p:spPr>
          <a:xfrm>
            <a:off x="11371345" y="2003832"/>
            <a:ext cx="6327524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Arial,Sans-Serif"/>
              <a:buChar char="•"/>
            </a:pPr>
            <a:r>
              <a:rPr lang="en-US" sz="2400">
                <a:solidFill>
                  <a:srgbClr val="002060"/>
                </a:solidFill>
                <a:cs typeface="Arial"/>
              </a:rPr>
              <a:t>How did people transport things before the railway? </a:t>
            </a:r>
            <a:endParaRPr lang="en-US" sz="2400">
              <a:cs typeface="Arial"/>
            </a:endParaRPr>
          </a:p>
          <a:p>
            <a:pPr marL="228600" indent="-228600">
              <a:buFont typeface="Arial,Sans-Serif"/>
              <a:buChar char="•"/>
            </a:pPr>
            <a:r>
              <a:rPr lang="en-US" sz="2400">
                <a:solidFill>
                  <a:srgbClr val="002060"/>
                </a:solidFill>
                <a:cs typeface="Arial"/>
              </a:rPr>
              <a:t>What impact did Brunel have on the railway? </a:t>
            </a:r>
          </a:p>
          <a:p>
            <a:pPr marL="228600" indent="-228600">
              <a:buFont typeface="Arial,Sans-Serif"/>
              <a:buChar char="•"/>
            </a:pPr>
            <a:r>
              <a:rPr lang="en-US" sz="2400">
                <a:solidFill>
                  <a:srgbClr val="002060"/>
                </a:solidFill>
                <a:cs typeface="Arial"/>
              </a:rPr>
              <a:t>How did the railways benefit Britain? </a:t>
            </a:r>
            <a:endParaRPr lang="en-US" sz="2400">
              <a:cs typeface="Arial"/>
            </a:endParaRPr>
          </a:p>
          <a:p>
            <a:r>
              <a:rPr lang="en-US">
                <a:latin typeface="One Little Font Bold"/>
                <a:cs typeface="Segoe UI"/>
              </a:rPr>
              <a:t>​</a:t>
            </a:r>
          </a:p>
        </p:txBody>
      </p:sp>
      <p:sp>
        <p:nvSpPr>
          <p:cNvPr id="25" name="Freeform 22"/>
          <p:cNvSpPr/>
          <p:nvPr/>
        </p:nvSpPr>
        <p:spPr>
          <a:xfrm>
            <a:off x="184222" y="115720"/>
            <a:ext cx="3168164" cy="1052949"/>
          </a:xfrm>
          <a:custGeom>
            <a:avLst/>
            <a:gdLst/>
            <a:ahLst/>
            <a:cxnLst/>
            <a:rect l="l" t="t" r="r" b="b"/>
            <a:pathLst>
              <a:path w="3168164" h="1052949">
                <a:moveTo>
                  <a:pt x="0" y="0"/>
                </a:moveTo>
                <a:lnTo>
                  <a:pt x="3168164" y="0"/>
                </a:lnTo>
                <a:lnTo>
                  <a:pt x="3168164" y="1052949"/>
                </a:lnTo>
                <a:lnTo>
                  <a:pt x="0" y="1052949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50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17064796" y="535957"/>
            <a:ext cx="1211224" cy="1063065"/>
          </a:xfrm>
          <a:custGeom>
            <a:avLst/>
            <a:gdLst/>
            <a:ahLst/>
            <a:cxnLst/>
            <a:rect l="l" t="t" r="r" b="b"/>
            <a:pathLst>
              <a:path w="2954725" h="2999721">
                <a:moveTo>
                  <a:pt x="0" y="0"/>
                </a:moveTo>
                <a:lnTo>
                  <a:pt x="2954725" y="0"/>
                </a:lnTo>
                <a:lnTo>
                  <a:pt x="2954725" y="2999721"/>
                </a:lnTo>
                <a:lnTo>
                  <a:pt x="0" y="2999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1582630" y="9039538"/>
            <a:ext cx="2213778" cy="1287577"/>
          </a:xfrm>
          <a:custGeom>
            <a:avLst/>
            <a:gdLst/>
            <a:ahLst/>
            <a:cxnLst/>
            <a:rect l="l" t="t" r="r" b="b"/>
            <a:pathLst>
              <a:path w="2213778" h="2150132">
                <a:moveTo>
                  <a:pt x="0" y="0"/>
                </a:moveTo>
                <a:lnTo>
                  <a:pt x="2213778" y="0"/>
                </a:lnTo>
                <a:lnTo>
                  <a:pt x="2213778" y="2150132"/>
                </a:lnTo>
                <a:lnTo>
                  <a:pt x="0" y="21501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" b="-6699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6560518" y="0"/>
            <a:ext cx="1472942" cy="1168669"/>
          </a:xfrm>
          <a:custGeom>
            <a:avLst/>
            <a:gdLst/>
            <a:ahLst/>
            <a:cxnLst/>
            <a:rect l="l" t="t" r="r" b="b"/>
            <a:pathLst>
              <a:path w="2501421" h="2426378">
                <a:moveTo>
                  <a:pt x="0" y="0"/>
                </a:moveTo>
                <a:lnTo>
                  <a:pt x="2501420" y="0"/>
                </a:lnTo>
                <a:lnTo>
                  <a:pt x="2501420" y="2426378"/>
                </a:lnTo>
                <a:lnTo>
                  <a:pt x="0" y="2426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5758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2" name="Group 12"/>
          <p:cNvGrpSpPr/>
          <p:nvPr/>
        </p:nvGrpSpPr>
        <p:grpSpPr>
          <a:xfrm>
            <a:off x="57156" y="8758847"/>
            <a:ext cx="1495426" cy="1504660"/>
            <a:chOff x="19344" y="15603"/>
            <a:chExt cx="717256" cy="736600"/>
          </a:xfrm>
        </p:grpSpPr>
        <p:sp>
          <p:nvSpPr>
            <p:cNvPr id="13" name="Freeform 13"/>
            <p:cNvSpPr/>
            <p:nvPr/>
          </p:nvSpPr>
          <p:spPr>
            <a:xfrm>
              <a:off x="19344" y="15603"/>
              <a:ext cx="717256" cy="7366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82959">
                <a:alpha val="2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2023604">
            <a:off x="594721" y="8432412"/>
            <a:ext cx="1407222" cy="1339977"/>
          </a:xfrm>
          <a:custGeom>
            <a:avLst/>
            <a:gdLst/>
            <a:ahLst/>
            <a:cxnLst/>
            <a:rect l="l" t="t" r="r" b="b"/>
            <a:pathLst>
              <a:path w="2954725" h="2999721">
                <a:moveTo>
                  <a:pt x="0" y="0"/>
                </a:moveTo>
                <a:lnTo>
                  <a:pt x="2954725" y="0"/>
                </a:lnTo>
                <a:lnTo>
                  <a:pt x="2954725" y="2999721"/>
                </a:lnTo>
                <a:lnTo>
                  <a:pt x="0" y="2999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184222" y="115720"/>
            <a:ext cx="3168164" cy="1052949"/>
          </a:xfrm>
          <a:custGeom>
            <a:avLst/>
            <a:gdLst/>
            <a:ahLst/>
            <a:cxnLst/>
            <a:rect l="l" t="t" r="r" b="b"/>
            <a:pathLst>
              <a:path w="3168164" h="1052949">
                <a:moveTo>
                  <a:pt x="0" y="0"/>
                </a:moveTo>
                <a:lnTo>
                  <a:pt x="3168164" y="0"/>
                </a:lnTo>
                <a:lnTo>
                  <a:pt x="3168164" y="1052949"/>
                </a:lnTo>
                <a:lnTo>
                  <a:pt x="0" y="10529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TextBox 26"/>
          <p:cNvSpPr txBox="1"/>
          <p:nvPr/>
        </p:nvSpPr>
        <p:spPr>
          <a:xfrm>
            <a:off x="10353220" y="2205780"/>
            <a:ext cx="7680240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1500">
                <a:solidFill>
                  <a:srgbClr val="282959"/>
                </a:solidFill>
                <a:latin typeface="Inter"/>
                <a:ea typeface="Inter"/>
                <a:cs typeface="Inter"/>
                <a:sym typeface="Inter"/>
              </a:rPr>
              <a:t>I</a:t>
            </a:r>
          </a:p>
          <a:p>
            <a:pPr algn="ctr">
              <a:lnSpc>
                <a:spcPts val="2250"/>
              </a:lnSpc>
            </a:pPr>
            <a:endParaRPr lang="en-US" sz="1500">
              <a:solidFill>
                <a:srgbClr val="28295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549382" y="63580"/>
            <a:ext cx="8724169" cy="865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6"/>
              </a:lnSpc>
              <a:spcBef>
                <a:spcPct val="0"/>
              </a:spcBef>
            </a:pPr>
            <a:r>
              <a:rPr lang="en-US" sz="4997" u="sng">
                <a:solidFill>
                  <a:srgbClr val="282959"/>
                </a:solidFill>
                <a:latin typeface="Finger Paint"/>
                <a:ea typeface="Finger Paint"/>
                <a:cs typeface="Finger Paint"/>
                <a:sym typeface="Finger Paint"/>
              </a:rPr>
              <a:t>Year 3: Term 1 Snapshot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74E6AE-B33B-8B34-D490-3ECDCE5004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1449" y="926819"/>
            <a:ext cx="13058775" cy="910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27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TaxCatchAll xmlns="4ced5d47-c5d7-47d4-87ca-2c63858b034d" xsi:nil="true"/>
    <lcf76f155ced4ddcb4097134ff3c332f xmlns="b8cb144f-c07f-4fd9-a766-9c680274ad13">
      <Terms xmlns="http://schemas.microsoft.com/office/infopath/2007/PartnerControls"/>
    </lcf76f155ced4ddcb4097134ff3c332f>
    <_dlc_DocId xmlns="4ced5d47-c5d7-47d4-87ca-2c63858b034d">4ZZADSF6N5JR-1053697715-53335</_dlc_DocId>
    <_dlc_DocIdUrl xmlns="4ced5d47-c5d7-47d4-87ca-2c63858b034d">
      <Url>https://ecschool.sharepoint.com/sites/InspireCurriculum/_layouts/15/DocIdRedir.aspx?ID=4ZZADSF6N5JR-1053697715-53335</Url>
      <Description>4ZZADSF6N5JR-1053697715-53335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A2F1AAC2EDB41857A2ADB3C00FC8E" ma:contentTypeVersion="20" ma:contentTypeDescription="Create a new document." ma:contentTypeScope="" ma:versionID="ceaedb120c90b54da3bb74d09f83d162">
  <xsd:schema xmlns:xsd="http://www.w3.org/2001/XMLSchema" xmlns:xs="http://www.w3.org/2001/XMLSchema" xmlns:p="http://schemas.microsoft.com/office/2006/metadata/properties" xmlns:ns2="4ced5d47-c5d7-47d4-87ca-2c63858b034d" xmlns:ns3="b8cb144f-c07f-4fd9-a766-9c680274ad13" xmlns:ns4="http://schemas.microsoft.com/sharepoint/v4" targetNamespace="http://schemas.microsoft.com/office/2006/metadata/properties" ma:root="true" ma:fieldsID="97239e12e7256de9c71a5542afce0bfb" ns2:_="" ns3:_="" ns4:_="">
    <xsd:import namespace="4ced5d47-c5d7-47d4-87ca-2c63858b034d"/>
    <xsd:import namespace="b8cb144f-c07f-4fd9-a766-9c680274ad1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4:IconOverlay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d5d47-c5d7-47d4-87ca-2c63858b034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8ffe66c8-c8fc-4914-a5cd-ba8ef9492d00}" ma:internalName="TaxCatchAll" ma:showField="CatchAllData" ma:web="4ced5d47-c5d7-47d4-87ca-2c63858b03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cb144f-c07f-4fd9-a766-9c680274ad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9fae7e8-9630-4694-8803-52578b336f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3736CD-F9C5-4652-B752-104CE3BAD577}">
  <ds:schemaRefs>
    <ds:schemaRef ds:uri="4ced5d47-c5d7-47d4-87ca-2c63858b034d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b8cb144f-c07f-4fd9-a766-9c680274ad13"/>
    <ds:schemaRef ds:uri="http://purl.org/dc/elements/1.1/"/>
    <ds:schemaRef ds:uri="http://purl.org/dc/terms/"/>
    <ds:schemaRef ds:uri="http://schemas.microsoft.com/sharepoint/v4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E693B2-5530-437E-92F9-A3058675336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5976602-E255-4476-9B43-10A2B13DB69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6CCCC77-EF2D-454C-825C-9EB78FF520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ed5d47-c5d7-47d4-87ca-2c63858b034d"/>
    <ds:schemaRef ds:uri="b8cb144f-c07f-4fd9-a766-9c680274ad1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Custom</PresentationFormat>
  <Paragraphs>29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Greyscale Illustrative Project Overview Mind Map</dc:title>
  <dc:creator>Sarah Burring</dc:creator>
  <cp:lastModifiedBy>Alasdair Watling</cp:lastModifiedBy>
  <cp:revision>21</cp:revision>
  <dcterms:created xsi:type="dcterms:W3CDTF">2006-08-16T00:00:00Z</dcterms:created>
  <dcterms:modified xsi:type="dcterms:W3CDTF">2025-10-19T16:28:43Z</dcterms:modified>
  <dc:identifier>DAGN63jzaXU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0x010100CB1A2F1AAC2EDB41857A2ADB3C00FC8E</vt:lpwstr>
  </property>
  <property fmtid="{D5CDD505-2E9C-101B-9397-08002B2CF9AE}" pid="3" name="_dlc_DocIdItemGuid">
    <vt:lpwstr>172b35cf-4b09-4d1d-828f-81f850545726</vt:lpwstr>
  </property>
  <property fmtid="{D5CDD505-2E9C-101B-9397-08002B2CF9AE}" pid="4" name="MediaServiceImageTags">
    <vt:lpwstr/>
  </property>
</Properties>
</file>